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7"/>
  </p:handoutMasterIdLst>
  <p:sldIdLst>
    <p:sldId id="262" r:id="rId2"/>
    <p:sldId id="266" r:id="rId3"/>
    <p:sldId id="263" r:id="rId4"/>
    <p:sldId id="264" r:id="rId5"/>
    <p:sldId id="265" r:id="rId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D2"/>
    <a:srgbClr val="ED1C24"/>
    <a:srgbClr val="EF4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94671"/>
  </p:normalViewPr>
  <p:slideViewPr>
    <p:cSldViewPr snapToGrid="0" snapToObjects="1">
      <p:cViewPr varScale="1">
        <p:scale>
          <a:sx n="76" d="100"/>
          <a:sy n="76" d="100"/>
        </p:scale>
        <p:origin x="-16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9" d="100"/>
          <a:sy n="69" d="100"/>
        </p:scale>
        <p:origin x="-2568" y="-12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7/25/18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3" y="1843805"/>
            <a:ext cx="8105775" cy="2662481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1647825" y="6035773"/>
            <a:ext cx="7727992" cy="454358"/>
            <a:chOff x="1647825" y="6035773"/>
            <a:chExt cx="7727992" cy="454358"/>
          </a:xfrm>
        </p:grpSpPr>
        <p:sp>
          <p:nvSpPr>
            <p:cNvPr id="2" name="TextBox 1"/>
            <p:cNvSpPr txBox="1"/>
            <p:nvPr userDrawn="1"/>
          </p:nvSpPr>
          <p:spPr>
            <a:xfrm>
              <a:off x="2108242" y="6077480"/>
              <a:ext cx="726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8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8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8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8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825" y="6035773"/>
              <a:ext cx="460417" cy="45435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2844" y="1600201"/>
            <a:ext cx="8018313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47" y="6359567"/>
            <a:ext cx="1066968" cy="354242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44" y="6370078"/>
            <a:ext cx="6789798" cy="333221"/>
            <a:chOff x="562844" y="6370078"/>
            <a:chExt cx="6789798" cy="333221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844967" y="6382800"/>
              <a:ext cx="65076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0078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98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446359" y="6369124"/>
            <a:ext cx="6919640" cy="333221"/>
            <a:chOff x="446359" y="6369124"/>
            <a:chExt cx="6919640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728482" y="6381846"/>
              <a:ext cx="66375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59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588" y="343814"/>
            <a:ext cx="4112824" cy="1350927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2186377" y="6447071"/>
            <a:ext cx="6551223" cy="333673"/>
            <a:chOff x="3209637" y="6447071"/>
            <a:chExt cx="6551223" cy="333673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3491760" y="6447071"/>
              <a:ext cx="6269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baseline="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637" y="6447523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60" y="274639"/>
            <a:ext cx="801828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860" y="1600201"/>
            <a:ext cx="8018280" cy="4525963"/>
          </a:xfrm>
        </p:spPr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3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60" y="6372783"/>
            <a:ext cx="6999083" cy="333221"/>
            <a:chOff x="562860" y="6372783"/>
            <a:chExt cx="6999083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844984" y="6385505"/>
              <a:ext cx="67169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60" y="6372783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685800" y="6369124"/>
            <a:ext cx="6948714" cy="333221"/>
            <a:chOff x="685800" y="6369124"/>
            <a:chExt cx="6948714" cy="333221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967924" y="6381846"/>
              <a:ext cx="66665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897" y="274639"/>
            <a:ext cx="8298205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897" y="1600201"/>
            <a:ext cx="3836708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2502" y="1600201"/>
            <a:ext cx="4038600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422897" y="6369124"/>
            <a:ext cx="7269674" cy="333221"/>
            <a:chOff x="422897" y="6369124"/>
            <a:chExt cx="726967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05021" y="6381846"/>
              <a:ext cx="6987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897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241" y="1535113"/>
            <a:ext cx="383829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241" y="2174875"/>
            <a:ext cx="38382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938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938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562844" y="6372781"/>
            <a:ext cx="7107956" cy="333221"/>
            <a:chOff x="562844" y="6372781"/>
            <a:chExt cx="7107956" cy="333221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44968" y="6385503"/>
              <a:ext cx="68258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2781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510887" y="6372781"/>
            <a:ext cx="7130884" cy="333221"/>
            <a:chOff x="510887" y="6372781"/>
            <a:chExt cx="713088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93011" y="6385503"/>
              <a:ext cx="6848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887" y="6372781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973" y="273049"/>
            <a:ext cx="2797026" cy="1162051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4503" y="273052"/>
            <a:ext cx="5111750" cy="5853113"/>
          </a:xfrm>
        </p:spPr>
        <p:txBody>
          <a:bodyPr/>
          <a:lstStyle>
            <a:lvl1pPr>
              <a:defRPr sz="3200">
                <a:latin typeface="Raleway" panose="020B0503030101060003" pitchFamily="34" charset="0"/>
              </a:defRPr>
            </a:lvl1pPr>
            <a:lvl2pPr>
              <a:defRPr sz="2800">
                <a:latin typeface="Raleway" panose="020B0503030101060003" pitchFamily="34" charset="0"/>
              </a:defRPr>
            </a:lvl2pPr>
            <a:lvl3pPr>
              <a:defRPr sz="2400">
                <a:latin typeface="Raleway" panose="020B0503030101060003" pitchFamily="34" charset="0"/>
              </a:defRPr>
            </a:lvl3pPr>
            <a:lvl4pPr>
              <a:defRPr sz="2000">
                <a:latin typeface="Raleway" panose="020B0503030101060003" pitchFamily="34" charset="0"/>
              </a:defRPr>
            </a:lvl4pPr>
            <a:lvl5pPr>
              <a:defRPr sz="2000">
                <a:latin typeface="Raleway" panose="020B05030301010600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973" y="1435102"/>
            <a:ext cx="2797026" cy="46910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563366" y="6369124"/>
            <a:ext cx="7129204" cy="333221"/>
            <a:chOff x="563366" y="6369124"/>
            <a:chExt cx="7129204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845489" y="6381846"/>
              <a:ext cx="6847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366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Raleway" panose="020B05030301010600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866487" y="6369124"/>
            <a:ext cx="6251203" cy="333221"/>
            <a:chOff x="866487" y="6369124"/>
            <a:chExt cx="6251203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1148611" y="6381846"/>
              <a:ext cx="59690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487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0099D2"/>
          </a:solidFill>
          <a:latin typeface="Raleway" panose="020B0503030101060003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B15D16-7D01-0146-AD6F-FAA8FCA8DF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SOCIABILITY OF RISK: </a:t>
            </a:r>
            <a:br>
              <a:rPr lang="en-US" dirty="0"/>
            </a:br>
            <a:r>
              <a:rPr lang="en-US" dirty="0"/>
              <a:t>SEX WORK, CRIMINALIZATION, AND HIV/AIDS IN KAMPALA, UGANDA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D265094-44A2-F245-9925-D9122A15C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984170"/>
            <a:ext cx="7772400" cy="2237015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Serena Cruz</a:t>
            </a:r>
          </a:p>
          <a:p>
            <a:endParaRPr lang="en-US" sz="2000" dirty="0"/>
          </a:p>
          <a:p>
            <a:r>
              <a:rPr lang="en-US" sz="2000" dirty="0"/>
              <a:t>Amsterdam Research Center for Gender &amp; Sexuality (ARC-GS)</a:t>
            </a:r>
          </a:p>
          <a:p>
            <a:r>
              <a:rPr lang="en-US" sz="2000" dirty="0"/>
              <a:t>University of Amsterdam</a:t>
            </a:r>
          </a:p>
          <a:p>
            <a:endParaRPr lang="en-US" sz="2000" dirty="0"/>
          </a:p>
          <a:p>
            <a:r>
              <a:rPr lang="en-US" sz="1600" dirty="0" err="1"/>
              <a:t>serena_cruz@yahoo.com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80358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E15621E-B0BA-674B-BC8F-14F9826DD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7609" y="261487"/>
            <a:ext cx="3838296" cy="6397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RESULTS</a:t>
            </a:r>
            <a:endParaRPr lang="en-US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23877D55-1D76-CA44-810A-EF8AF78FE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718" y="1015544"/>
            <a:ext cx="7645579" cy="2707368"/>
          </a:xfrm>
        </p:spPr>
        <p:txBody>
          <a:bodyPr>
            <a:noAutofit/>
          </a:bodyPr>
          <a:lstStyle/>
          <a:p>
            <a:r>
              <a:rPr lang="en-US" dirty="0" smtClean="0"/>
              <a:t>Central research question: </a:t>
            </a:r>
            <a:r>
              <a:rPr lang="en-US" b="1" i="1" dirty="0" smtClean="0"/>
              <a:t>How do women manage daily risks associated with sex work, criminalization, and HIV/AIDS in the Slums of Kampala, Uganda?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dirty="0" smtClean="0"/>
              <a:t>The </a:t>
            </a:r>
            <a:r>
              <a:rPr lang="en-US" dirty="0"/>
              <a:t>study reveals that women’s social networks have the greatest impact on their ability to manage daily risks.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However, three important variables intervene with women’s risk management:</a:t>
            </a:r>
          </a:p>
          <a:p>
            <a:pPr marL="400050" lvl="1" indent="0">
              <a:buNone/>
            </a:pPr>
            <a:r>
              <a:rPr lang="en-US" sz="2400" dirty="0"/>
              <a:t>(1) The sex work environment</a:t>
            </a:r>
          </a:p>
          <a:p>
            <a:pPr marL="400050" lvl="1" indent="0">
              <a:buNone/>
            </a:pPr>
            <a:r>
              <a:rPr lang="en-US" sz="2400" dirty="0"/>
              <a:t>(2) The divergence in women’s social relationships</a:t>
            </a:r>
          </a:p>
          <a:p>
            <a:pPr marL="400050" lvl="1" indent="0">
              <a:buNone/>
            </a:pPr>
            <a:r>
              <a:rPr lang="en-US" sz="2400" dirty="0"/>
              <a:t>(3) The current policy approach guiding HIV healthcare</a:t>
            </a:r>
          </a:p>
        </p:txBody>
      </p:sp>
    </p:spTree>
    <p:extLst>
      <p:ext uri="{BB962C8B-B14F-4D97-AF65-F5344CB8AC3E}">
        <p14:creationId xmlns:p14="http://schemas.microsoft.com/office/powerpoint/2010/main" val="1656284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943701C-FC92-474F-BF5A-B8DEF27DB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7609" y="16558"/>
            <a:ext cx="3838296" cy="639763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A3CC921C-7A6E-2242-BCA5-F2CDD6571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871" y="656320"/>
            <a:ext cx="7850785" cy="138474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 Kampala women engaging in “high risk” sexual practices, such as commercial sex work, have an estimated 33-37% HIV seroprevalence (</a:t>
            </a:r>
            <a:r>
              <a:rPr lang="en-US" dirty="0" err="1"/>
              <a:t>Vandepitte</a:t>
            </a:r>
            <a:r>
              <a:rPr lang="en-US" dirty="0"/>
              <a:t> et al. 2011; </a:t>
            </a:r>
            <a:r>
              <a:rPr lang="en-US" dirty="0" err="1"/>
              <a:t>Hladik</a:t>
            </a:r>
            <a:r>
              <a:rPr lang="en-US" dirty="0"/>
              <a:t> et al. 2017). </a:t>
            </a:r>
          </a:p>
          <a:p>
            <a:r>
              <a:rPr lang="en-US" dirty="0"/>
              <a:t>In response to this statistic I set out to investigate how women manage daily risks associated with sex work, criminalization, and HIV/AIDS.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3D9131C3-957D-1E46-9724-1C3AE99CA0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7609" y="1812704"/>
            <a:ext cx="4041775" cy="639763"/>
          </a:xfrm>
        </p:spPr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CBEDF8C2-BE3D-B34C-B207-1C80A30E32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0871" y="2436138"/>
            <a:ext cx="7850785" cy="156435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Primary ethnographic data collection occurred over 15 months within two Kampala Divisions (</a:t>
            </a:r>
            <a:r>
              <a:rPr lang="en-US" dirty="0" err="1"/>
              <a:t>Rubaga</a:t>
            </a:r>
            <a:r>
              <a:rPr lang="en-US" dirty="0"/>
              <a:t> and </a:t>
            </a:r>
            <a:r>
              <a:rPr lang="en-US" dirty="0" err="1"/>
              <a:t>Makindye</a:t>
            </a:r>
            <a:r>
              <a:rPr lang="en-US" dirty="0"/>
              <a:t>).</a:t>
            </a:r>
          </a:p>
          <a:p>
            <a:r>
              <a:rPr lang="en-US" dirty="0"/>
              <a:t>Involved participant observation, group discussions, and informal, unstructured interviews with female commercial sex workers. </a:t>
            </a:r>
          </a:p>
          <a:p>
            <a:r>
              <a:rPr lang="en-US" dirty="0"/>
              <a:t>Research insights then informed policy analysis.</a:t>
            </a:r>
          </a:p>
          <a:p>
            <a:endParaRPr lang="en-US" dirty="0"/>
          </a:p>
        </p:txBody>
      </p:sp>
      <p:pic>
        <p:nvPicPr>
          <p:cNvPr id="10" name="Content Placeholder 6">
            <a:extLst>
              <a:ext uri="{FF2B5EF4-FFF2-40B4-BE49-F238E27FC236}">
                <a16:creationId xmlns="" xmlns:a16="http://schemas.microsoft.com/office/drawing/2014/main" id="{2357C861-17EA-634D-A97A-EF2693C504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4" t="14580" r="1303" b="12263"/>
          <a:stretch/>
        </p:blipFill>
        <p:spPr>
          <a:xfrm>
            <a:off x="914400" y="3974569"/>
            <a:ext cx="7377256" cy="224661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68220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943701C-FC92-474F-BF5A-B8DEF27DB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7609" y="261493"/>
            <a:ext cx="3838296" cy="639763"/>
          </a:xfrm>
        </p:spPr>
        <p:txBody>
          <a:bodyPr>
            <a:normAutofit/>
          </a:bodyPr>
          <a:lstStyle/>
          <a:p>
            <a:r>
              <a:rPr lang="en-US" dirty="0" smtClean="0"/>
              <a:t>EXPLAINING THE RESULTS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A3CC921C-7A6E-2242-BCA5-F2CDD6571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871" y="1064545"/>
            <a:ext cx="7821386" cy="3540112"/>
          </a:xfrm>
        </p:spPr>
        <p:txBody>
          <a:bodyPr>
            <a:normAutofit/>
          </a:bodyPr>
          <a:lstStyle/>
          <a:p>
            <a:r>
              <a:rPr lang="en-US" sz="2000" dirty="0"/>
              <a:t>A woman’s physical sex work environment impacts her ability to safeguard private property (e.g., condoms, cash, medications, clothing, shoes, etc.). </a:t>
            </a:r>
          </a:p>
          <a:p>
            <a:r>
              <a:rPr lang="en-US" sz="2000" dirty="0"/>
              <a:t>A woman with fewer personal belongings is perceived by other women in the brothel as less capable of minimizing risks.</a:t>
            </a:r>
          </a:p>
          <a:p>
            <a:r>
              <a:rPr lang="en-US" sz="2000" dirty="0"/>
              <a:t>Women deemed more capable of maintaining their social ties are far more likely to improve their commercial sex work prospects. </a:t>
            </a:r>
          </a:p>
          <a:p>
            <a:r>
              <a:rPr lang="en-US" sz="2000" dirty="0"/>
              <a:t>Current HIV interventions, undermine women’s social resources.</a:t>
            </a:r>
          </a:p>
          <a:p>
            <a:r>
              <a:rPr lang="en-US" sz="2000" dirty="0"/>
              <a:t>Women struggle to adhere to recommended HIV/AIDS treatment protocols due to conflicting (social)  demands.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28061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E15621E-B0BA-674B-BC8F-14F9826DD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7609" y="261487"/>
            <a:ext cx="3838296" cy="639763"/>
          </a:xfrm>
        </p:spPr>
        <p:txBody>
          <a:bodyPr/>
          <a:lstStyle/>
          <a:p>
            <a:r>
              <a:rPr lang="en-US" dirty="0" smtClean="0"/>
              <a:t>CONLUSIONS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23877D55-1D76-CA44-810A-EF8AF78FE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718" y="1015544"/>
            <a:ext cx="7645579" cy="2707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This research underscores the sociability of women’s HIV </a:t>
            </a:r>
            <a:r>
              <a:rPr lang="en-US" dirty="0" smtClean="0"/>
              <a:t>risk and </a:t>
            </a:r>
            <a:r>
              <a:rPr lang="en-US" dirty="0"/>
              <a:t>risk management, and the implications of these social processes on current HIV/AIDS prevention and treatment protocols.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344669B3-D46D-2847-B49C-E700FC3FCB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7609" y="3892887"/>
            <a:ext cx="4041775" cy="639763"/>
          </a:xfrm>
        </p:spPr>
        <p:txBody>
          <a:bodyPr/>
          <a:lstStyle/>
          <a:p>
            <a:r>
              <a:rPr lang="en-US" dirty="0" smtClean="0"/>
              <a:t>DISCLOSURE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E02D131C-27DA-C545-BF4C-1CBEA58ECB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9718" y="4653648"/>
            <a:ext cx="7645579" cy="1420586"/>
          </a:xfrm>
        </p:spPr>
        <p:txBody>
          <a:bodyPr>
            <a:normAutofit/>
          </a:bodyPr>
          <a:lstStyle/>
          <a:p>
            <a:r>
              <a:rPr lang="en-US" dirty="0"/>
              <a:t>There are no conflicts of interest.</a:t>
            </a:r>
          </a:p>
          <a:p>
            <a:r>
              <a:rPr lang="en-US" dirty="0"/>
              <a:t>Funding for this research came from Shepard Broad Foundation, INC. and Florida International University. </a:t>
            </a:r>
          </a:p>
        </p:txBody>
      </p:sp>
    </p:spTree>
    <p:extLst>
      <p:ext uri="{BB962C8B-B14F-4D97-AF65-F5344CB8AC3E}">
        <p14:creationId xmlns:p14="http://schemas.microsoft.com/office/powerpoint/2010/main" val="3767780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6071</TotalTime>
  <Words>384</Words>
  <Application>Microsoft Macintosh PowerPoint</Application>
  <PresentationFormat>On-screen Show (4:3)</PresentationFormat>
  <Paragraphs>34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AIDS 2016_Template</vt:lpstr>
      <vt:lpstr>THE SOCIABILITY OF RISK:  SEX WORK, CRIMINALIZATION, AND HIV/AIDS IN KAMPALA, UGANDA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Serena Cruz</cp:lastModifiedBy>
  <cp:revision>45</cp:revision>
  <cp:lastPrinted>2017-01-16T15:31:13Z</cp:lastPrinted>
  <dcterms:created xsi:type="dcterms:W3CDTF">2017-01-13T09:09:35Z</dcterms:created>
  <dcterms:modified xsi:type="dcterms:W3CDTF">2018-07-25T20:13:42Z</dcterms:modified>
</cp:coreProperties>
</file>